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3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12" Type="http://schemas.openxmlformats.org/officeDocument/2006/relationships/image" Target="../media/image22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11" Type="http://schemas.openxmlformats.org/officeDocument/2006/relationships/image" Target="../media/image21.wmf"/><Relationship Id="rId5" Type="http://schemas.openxmlformats.org/officeDocument/2006/relationships/image" Target="../media/image15.wmf"/><Relationship Id="rId10" Type="http://schemas.openxmlformats.org/officeDocument/2006/relationships/image" Target="../media/image20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EFDFC31-035E-48F7-ACB8-E7BDB8EA8416}" type="datetimeFigureOut">
              <a:rPr lang="zh-CN" altLang="en-US" smtClean="0"/>
              <a:pPr/>
              <a:t>2014-7-15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982AF3C-FC29-42B3-B09F-8124E22BEBA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2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8572560" cy="1829761"/>
          </a:xfrm>
        </p:spPr>
        <p:txBody>
          <a:bodyPr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第四章</a:t>
            </a:r>
            <a:r>
              <a:rPr lang="en-US" altLang="zh-CN" dirty="0" smtClean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dirty="0" smtClean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决策中的收益、损失与效用</a:t>
            </a:r>
            <a:endParaRPr lang="zh-CN" altLang="en-US" dirty="0">
              <a:solidFill>
                <a:schemeClr val="tx1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805324"/>
          </a:xfrm>
        </p:spPr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折中准则，又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称赫维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斯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300" dirty="0" err="1" smtClean="0">
                <a:latin typeface="宋体" pitchFamily="2" charset="-122"/>
                <a:ea typeface="宋体" pitchFamily="2" charset="-122"/>
              </a:rPr>
              <a:t>Hurwicz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折中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准则是赫维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斯提出的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认为决策者不应该按照某种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极端准则行事，而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应在两种极端情况之间寻得某种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平衡。悲观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准则和乐观准则都是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极端准则。如何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在这两种极端准则之间寻得平衡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呢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？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赫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维斯根据这一想法提出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折中准则，它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由下列三步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组成：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第一步，在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之间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选一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个数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a,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称为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乐观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系数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它来表示决策者对面临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的决策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问题所持的乐观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程度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接近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于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1,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乐观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；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接近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于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，决策者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悲观。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决策准则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决策准则</a:t>
            </a:r>
            <a:endParaRPr lang="zh-CN" altLang="en-US" sz="4000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272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内容占位符 1"/>
          <p:cNvSpPr txBox="1">
            <a:spLocks/>
          </p:cNvSpPr>
          <p:nvPr/>
        </p:nvSpPr>
        <p:spPr>
          <a:xfrm>
            <a:off x="500034" y="4286256"/>
            <a:ext cx="8186766" cy="172103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上述三步说明，假如把决策者的乐观乐数</a:t>
            </a:r>
            <a:r>
              <a:rPr kumimoji="0" lang="en-US" altLang="zh-CN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a</a:t>
            </a: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看作一种权，或者看作决策者能得到最大收益值的可能性大小</a:t>
            </a:r>
            <a:r>
              <a:rPr kumimoji="0" lang="en-US" altLang="zh-CN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(</a:t>
            </a: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即概率</a:t>
            </a:r>
            <a:r>
              <a:rPr kumimoji="0" lang="en-US" altLang="zh-CN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)</a:t>
            </a: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，那么</a:t>
            </a:r>
            <a:r>
              <a:rPr kumimoji="0" lang="en-US" altLang="zh-CN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H(a)</a:t>
            </a: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就是一种平均收益。而使平均收益达到最大的行动就是折中准则下的最优行动。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4.3.1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先验期望准则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先验期望</a:t>
            </a: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准则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4" name="图片 3" descr="图像 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71678"/>
            <a:ext cx="8323428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591010"/>
          </a:xfrm>
        </p:spPr>
        <p:txBody>
          <a:bodyPr>
            <a:noAutofit/>
          </a:bodyPr>
          <a:lstStyle/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在这个定义中首先强调的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是：只能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使用正常的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先验分布，不能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广义先验分布（见定义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3.4.1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）。因为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这里只使用了先验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信息，没有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抽样信息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可用。其次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应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注意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是：在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比较先验期望收益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中，若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有二个以上行动能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使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4.3.1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式成立，则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它们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的先验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期望收益必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相等，这时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才需考虑其先验方差的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大小，比较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其收益的分散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程度。在经济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活动中常有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风险，方差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是度量风险的一个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尺度，方差大，风险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就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大，方差小，风险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就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小。按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二阶矩准则选取风险小的行动是合理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最后，从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贝叶斯观点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看，使用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合理的先验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信息，对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决策问题做决策只会有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好处，先验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期望准则和二阶矩准则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下的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最优行动总比前面几个准则得到的结果较为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可信，使用价值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高。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先验期望准则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6091076"/>
          </a:xfrm>
        </p:spPr>
        <p:txBody>
          <a:bodyPr>
            <a:no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4.3.2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两个性质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b="1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b="1" dirty="0" smtClean="0">
                <a:latin typeface="宋体" pitchFamily="2" charset="-122"/>
                <a:ea typeface="宋体" pitchFamily="2" charset="-122"/>
              </a:rPr>
              <a:t>定理</a:t>
            </a:r>
            <a:r>
              <a:rPr lang="en-US" altLang="zh-CN" sz="2300" b="1" dirty="0" smtClean="0">
                <a:latin typeface="宋体" pitchFamily="2" charset="-122"/>
                <a:ea typeface="宋体" pitchFamily="2" charset="-122"/>
              </a:rPr>
              <a:t>4.3.1</a:t>
            </a:r>
            <a:endParaRPr lang="en-US" altLang="zh-CN" sz="2300" b="1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先验分布不变的情况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下，收益函数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Q(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,a)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的线性变换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         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不会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改变先验期望准则下的最优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b="1" dirty="0" smtClean="0">
                <a:latin typeface="宋体" pitchFamily="2" charset="-122"/>
                <a:ea typeface="宋体" pitchFamily="2" charset="-122"/>
              </a:rPr>
              <a:t>定理</a:t>
            </a:r>
            <a:r>
              <a:rPr lang="en-US" altLang="zh-CN" sz="2300" b="1" dirty="0" smtClean="0">
                <a:latin typeface="宋体" pitchFamily="2" charset="-122"/>
                <a:ea typeface="宋体" pitchFamily="2" charset="-122"/>
              </a:rPr>
              <a:t>4.3.2</a:t>
            </a:r>
            <a:endParaRPr lang="en-US" altLang="zh-CN" sz="2300" b="1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设  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状态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集  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一个非空子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集，假如在  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的收益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函数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Q(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,a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加上一个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常数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，而在 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的先验分布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不变，则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在先验期望准则下的最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优行动不变。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先验期望准则</a:t>
            </a:r>
            <a:endParaRPr lang="zh-CN" altLang="en-US" sz="4000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000100" y="3143248"/>
          <a:ext cx="2076167" cy="357190"/>
        </p:xfrm>
        <a:graphic>
          <a:graphicData uri="http://schemas.openxmlformats.org/presentationml/2006/ole">
            <p:oleObj spid="_x0000_s21506" name="Equation" r:id="rId3" imgW="1180800" imgH="203040" progId="Equation.DSMT4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214414" y="4357694"/>
          <a:ext cx="297658" cy="357190"/>
        </p:xfrm>
        <a:graphic>
          <a:graphicData uri="http://schemas.openxmlformats.org/presentationml/2006/ole">
            <p:oleObj spid="_x0000_s21507" name="Equation" r:id="rId4" imgW="190440" imgH="228600" progId="Equation.DSMT4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643174" y="4407151"/>
          <a:ext cx="285752" cy="307733"/>
        </p:xfrm>
        <a:graphic>
          <a:graphicData uri="http://schemas.openxmlformats.org/presentationml/2006/ole">
            <p:oleObj spid="_x0000_s21508" name="Equation" r:id="rId5" imgW="164880" imgH="177480" progId="Equation.DSMT4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6143636" y="4371982"/>
          <a:ext cx="285752" cy="342902"/>
        </p:xfrm>
        <a:graphic>
          <a:graphicData uri="http://schemas.openxmlformats.org/presentationml/2006/ole">
            <p:oleObj spid="_x0000_s21509" name="Equation" r:id="rId6" imgW="190440" imgH="228600" progId="Equation.DSMT4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4929190" y="4752374"/>
          <a:ext cx="230529" cy="248262"/>
        </p:xfrm>
        <a:graphic>
          <a:graphicData uri="http://schemas.openxmlformats.org/presentationml/2006/ole">
            <p:oleObj spid="_x0000_s21510" name="Equation" r:id="rId7" imgW="164880" imgH="177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876762"/>
          </a:xfrm>
        </p:spPr>
        <p:txBody>
          <a:bodyPr>
            <a:no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4.4.1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决策问题的三要素中收益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函数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Q(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,a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最重要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的，它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是度量状态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为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时，人们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采用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所得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收益。它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是把决策与经济效益联系在一起的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桥梁。有了它，决策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才能进入定量分析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阶段。但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此种桥梁不仅限于收益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函数，实际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中还可以亏损</a:t>
            </a: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函数、成本函数、支付函数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代替。为了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以后的统一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处理，在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决策中常用一个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更为有效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概念：“损失函数”，在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状态集和行动集都为有限场合下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用“损失矩阵”。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这里谈的损失函数不是负的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收益，也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亏损。譬如，某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商店一个月的经营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收益为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1000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元，即亏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000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元。这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是对成本而言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的。在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这里不称其为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损失，而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其为亏损。我们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所讲的损失是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指：“</a:t>
            </a:r>
            <a:r>
              <a:rPr lang="zh-CN" altLang="en-US" sz="2300" dirty="0" smtClean="0">
                <a:solidFill>
                  <a:schemeClr val="accent3"/>
                </a:solidFill>
                <a:latin typeface="宋体" pitchFamily="2" charset="-122"/>
                <a:ea typeface="宋体" pitchFamily="2" charset="-122"/>
              </a:rPr>
              <a:t>该</a:t>
            </a:r>
            <a:r>
              <a:rPr lang="zh-CN" altLang="en-US" sz="2300" dirty="0" smtClean="0">
                <a:solidFill>
                  <a:schemeClr val="accent3"/>
                </a:solidFill>
                <a:latin typeface="宋体" pitchFamily="2" charset="-122"/>
                <a:ea typeface="宋体" pitchFamily="2" charset="-122"/>
              </a:rPr>
              <a:t>赚而没有赚到的</a:t>
            </a:r>
            <a:r>
              <a:rPr lang="zh-CN" altLang="en-US" sz="2300" dirty="0" smtClean="0">
                <a:solidFill>
                  <a:schemeClr val="accent3"/>
                </a:solidFill>
                <a:latin typeface="宋体" pitchFamily="2" charset="-122"/>
                <a:ea typeface="宋体" pitchFamily="2" charset="-122"/>
              </a:rPr>
              <a:t>钱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”。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</a:t>
            </a: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损失函数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损失函数</a:t>
            </a:r>
            <a:endParaRPr lang="zh-CN" altLang="en-US" sz="40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41218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图片 5" descr="图像 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214686"/>
            <a:ext cx="8215370" cy="331497"/>
          </a:xfrm>
          <a:prstGeom prst="rect">
            <a:avLst/>
          </a:prstGeom>
        </p:spPr>
      </p:pic>
      <p:pic>
        <p:nvPicPr>
          <p:cNvPr id="7" name="图片 6" descr="图像 4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500438"/>
            <a:ext cx="8415396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4.4.3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损失函数下的悲观准则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损失函数</a:t>
            </a:r>
            <a:endParaRPr lang="zh-CN" altLang="en-US" sz="40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85872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上述两步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说明，悲观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准则是设想最坏状态发生情况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下，尽量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把损失降到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最小。这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是一种保守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策略。不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求零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损失，但愿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少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损失。这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与收益函数下的悲观准则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具有相同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的策略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思想，但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两种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悲观准则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在决策结果上有时是一致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的，有时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是有差别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4.4.4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损失函数下的先验期望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对给定的决策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问题，若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关于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状态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先验信息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可用，并且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可在状态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集      上形成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一个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先验分布    ，则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可使用先验期望准则做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损失函数</a:t>
            </a:r>
            <a:endParaRPr lang="zh-CN" altLang="en-US" sz="4000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071669" y="4143380"/>
          <a:ext cx="892975" cy="357190"/>
        </p:xfrm>
        <a:graphic>
          <a:graphicData uri="http://schemas.openxmlformats.org/presentationml/2006/ole">
            <p:oleObj spid="_x0000_s23555" name="Equation" r:id="rId3" imgW="507960" imgH="203040" progId="Equation.DSMT4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5500693" y="4143380"/>
          <a:ext cx="602759" cy="357190"/>
        </p:xfrm>
        <a:graphic>
          <a:graphicData uri="http://schemas.openxmlformats.org/presentationml/2006/ole">
            <p:oleObj spid="_x0000_s23556" name="Equation" r:id="rId4" imgW="34272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损失函数</a:t>
            </a:r>
            <a:endParaRPr lang="zh-CN" altLang="en-US" sz="4000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52344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第一节 决策问题的三要素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第二节 决策准则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第三节 先验期望准则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第四节 损失函数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第五节 常用损失函数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第六节 效用函数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第四章</a:t>
            </a:r>
            <a:r>
              <a:rPr lang="en-US" altLang="zh-CN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决策中的收益、损失与效用</a:t>
            </a:r>
            <a:endParaRPr lang="zh-CN" altLang="en-US" sz="4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591010"/>
          </a:xfrm>
        </p:spPr>
        <p:txBody>
          <a:bodyPr>
            <a:normAutofit/>
          </a:bodyPr>
          <a:lstStyle/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在这个定义中首先要注意的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是：只能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使用正常的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先验分布。不能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广义先验分布。其次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应注意的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是：损失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的先验方差常用来度量决策行为的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风险，它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在先验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平均损失发生相等时可用来挑选最优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而且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在决策中有重要的参考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价值。损失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的先验方差小可使决策风险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减小，方差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大就意味着决策风险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大，有时决策者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宁愿增加一点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损失，也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要争取小的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风险。最后，从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贝叶斯观点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看，使用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合理的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先验信息，对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决策问题做决策只会有好处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#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因此要努力去收集和挖掘各种先验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信息，形成先验分布。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损失函数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</a:t>
            </a: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损失函数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46622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常用损失函数</a:t>
            </a:r>
            <a:endParaRPr lang="zh-CN" altLang="en-US" sz="4000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1685"/>
            <a:ext cx="7358114" cy="78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7429552" cy="460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常用损失函数</a:t>
            </a:r>
            <a:endParaRPr lang="zh-CN" altLang="en-US" sz="4000" dirty="0"/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643998" cy="400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常用损失函数</a:t>
            </a:r>
            <a:endParaRPr lang="zh-CN" altLang="en-US" sz="4000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85925"/>
            <a:ext cx="4000528" cy="268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常用损失函数</a:t>
            </a:r>
            <a:endParaRPr lang="zh-CN" altLang="en-US" sz="4000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4394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常用损失函数</a:t>
            </a:r>
            <a:endParaRPr lang="zh-CN" altLang="en-US" sz="4000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78981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常用损失函数</a:t>
            </a:r>
            <a:endParaRPr lang="zh-CN" altLang="en-US" sz="4000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7"/>
            <a:ext cx="8286807" cy="301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Autofit/>
          </a:bodyPr>
          <a:lstStyle/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钱与钱的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价值是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不同的两个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概念，今后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我们把钱在人们心目中的价值称为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效用。如果用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表示钱，用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表示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效用，那么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效用应是钱的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函数，即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U=U(m)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，这个函数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U(m)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称为效用函数，其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曲线称为效用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曲线。图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4.6.1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一种典型的效用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曲线，当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m=0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时，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U(0)=0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，以后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U(m)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随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增长而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增长，其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增长幅度开始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较大，而后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愈来愈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小，譬如，当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点同样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增加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优时，效用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U(m)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增长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幅度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要比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大得多。即对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m=50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增加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100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       元增加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100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所得的效用是不同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前者的效用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较大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对后者几乎没有什么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效用，这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是符合人们的实际思维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</a:t>
            </a: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效用函数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8001024" y="3357562"/>
          <a:ext cx="483580" cy="285752"/>
        </p:xfrm>
        <a:graphic>
          <a:graphicData uri="http://schemas.openxmlformats.org/presentationml/2006/ole">
            <p:oleObj spid="_x0000_s33794" name="Equation" r:id="rId3" imgW="279360" imgH="164880" progId="Equation.DSMT4">
              <p:embed/>
            </p:oleObj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4286248" y="3643313"/>
          <a:ext cx="571504" cy="381003"/>
        </p:xfrm>
        <a:graphic>
          <a:graphicData uri="http://schemas.openxmlformats.org/presentationml/2006/ole">
            <p:oleObj spid="_x0000_s33795" name="Equation" r:id="rId4" imgW="342720" imgH="228600" progId="Equation.DSMT4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5429255" y="3643314"/>
          <a:ext cx="642941" cy="428628"/>
        </p:xfrm>
        <a:graphic>
          <a:graphicData uri="http://schemas.openxmlformats.org/presentationml/2006/ole">
            <p:oleObj spid="_x0000_s33796" name="Equation" r:id="rId5" imgW="342720" imgH="228600" progId="Equation.DSMT4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2786050" y="4000504"/>
          <a:ext cx="944171" cy="387352"/>
        </p:xfrm>
        <a:graphic>
          <a:graphicData uri="http://schemas.openxmlformats.org/presentationml/2006/ole">
            <p:oleObj spid="_x0000_s33797" name="Equation" r:id="rId6" imgW="49500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由于决策者的个人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性格、所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处环境以及对未来展望等诸因素的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影响，不同的决策者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对同一决策问题的反应不一定相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同，所以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不同的决策者的效用函数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一般是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的，即使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同一个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决策者，由于时间、环境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等条件的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变化，对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相同机会的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反应也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不一定相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同，这种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现象在现实生活中也经常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遇到，能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解释这种现象的就是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效用函数。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00437"/>
            <a:ext cx="4071966" cy="300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591010"/>
          </a:xfrm>
        </p:spPr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4.1.1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决策问题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solidFill>
                  <a:schemeClr val="accent3"/>
                </a:solidFill>
                <a:latin typeface="宋体" pitchFamily="2" charset="-122"/>
                <a:ea typeface="宋体" pitchFamily="2" charset="-122"/>
              </a:rPr>
              <a:t>这种人与自然界（或社会）的博弈问题称为决策问题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。在决策问题中，主要是寻求人对自然界（或社会）的最优策略。为此决策者（人）对所遇到的问题要利用各种信息，经过各种考虑和对比后，在可能采取的行动中作出选择。可见，决策实际上是一个过程，它可分为二部分。第一部分也是把决策叙述清楚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#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。第二部分是如何做决策使得收益最大。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决策问题的三要素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948200"/>
          </a:xfrm>
        </p:spPr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4.6.2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效用的测定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两个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效用（或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期望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效用）相等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的行动称为等效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行动，这里的“行动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的效用”是指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决策者采取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获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效用。假如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一个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可能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有两种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  和   ，并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概率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获得收益  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元，而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概率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1-a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获收益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元，那么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此行动的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期望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效用是指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4786314" y="2643182"/>
          <a:ext cx="333377" cy="400052"/>
        </p:xfrm>
        <a:graphic>
          <a:graphicData uri="http://schemas.openxmlformats.org/presentationml/2006/ole">
            <p:oleObj spid="_x0000_s35842" name="Equation" r:id="rId3" imgW="190440" imgH="228600" progId="Equation.DSMT4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5429256" y="2644969"/>
          <a:ext cx="379414" cy="426841"/>
        </p:xfrm>
        <a:graphic>
          <a:graphicData uri="http://schemas.openxmlformats.org/presentationml/2006/ole">
            <p:oleObj spid="_x0000_s35843" name="Equation" r:id="rId4" imgW="203040" imgH="228600" progId="Equation.DSMT4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1250133" y="2928934"/>
          <a:ext cx="392909" cy="471490"/>
        </p:xfrm>
        <a:graphic>
          <a:graphicData uri="http://schemas.openxmlformats.org/presentationml/2006/ole">
            <p:oleObj spid="_x0000_s35844" name="Equation" r:id="rId5" imgW="190440" imgH="228600" progId="Equation.DSMT4">
              <p:embed/>
            </p:oleObj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4684714" y="2993229"/>
          <a:ext cx="387352" cy="435771"/>
        </p:xfrm>
        <a:graphic>
          <a:graphicData uri="http://schemas.openxmlformats.org/presentationml/2006/ole">
            <p:oleObj spid="_x0000_s35845" name="Equation" r:id="rId6" imgW="203040" imgH="228600" progId="Equation.DSMT4">
              <p:embed/>
            </p:oleObj>
          </a:graphicData>
        </a:graphic>
      </p:graphicFrame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2643174" y="3929066"/>
          <a:ext cx="3083740" cy="500066"/>
        </p:xfrm>
        <a:graphic>
          <a:graphicData uri="http://schemas.openxmlformats.org/presentationml/2006/ole">
            <p:oleObj spid="_x0000_s35846" name="Equation" r:id="rId7" imgW="140940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19506"/>
          </a:xfrm>
        </p:spPr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4.6.3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效用尺度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是一个相对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概念，它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的值是在相互比较意义上存在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的。对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同一决策者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来说，只要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任意两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如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U(0)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和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(1500)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）效用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值被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指定，其它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任何点的效用值至少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在理论上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也将被难一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确定，这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意味着在坐标系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中，效用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原点可任意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选择，效用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尺度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可任意改变，而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不会影响决策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结果。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4.6.4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常用的效用曲线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7951987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71876"/>
            <a:ext cx="3357586" cy="272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837725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214684"/>
            <a:ext cx="3714776" cy="298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825809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071809"/>
            <a:ext cx="4143404" cy="317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20338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57562"/>
            <a:ext cx="7858180" cy="74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071942"/>
            <a:ext cx="2643206" cy="25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662448"/>
          </a:xfrm>
        </p:spPr>
        <p:txBody>
          <a:bodyPr>
            <a:no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4.6.5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用效用函数作决策的例子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效用是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钱（物品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或其它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事物）在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人们心目中的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价值，这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是一个高度抽象的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概念，理解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它要涉及不少社会科学和自然科学的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知识，效用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和效用函数的概念在学术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上确实有趣，很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吸引人和富于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刺激性。虽然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有不少人研究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它，获得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了一些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成果，解释了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不少过去不能解释的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问题，把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人的社会活动引向定量分析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阶段，但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还存在不少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问题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影响效用概念的广泛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应用，一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个最突出的问题是效用函数如何准确地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测定。尚需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继续研究与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实践，但不论如何，“效用”仍是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一个重要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概念，从事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决策研究和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应用的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人都应了解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它，事实上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人们都在自觉地或不自觉地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把“效用”应用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在日常工作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与生活中，我们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应不断地去完善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它。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4.6.6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从效用到损失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第六节 效用函数</a:t>
            </a:r>
            <a:endParaRPr lang="zh-CN" altLang="en-US" sz="4000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816127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4000496" y="2714620"/>
            <a:ext cx="4572000" cy="1454888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  </a:t>
            </a:r>
            <a:r>
              <a:rPr lang="zh-CN" altLang="en-US" sz="5400" dirty="0" smtClean="0">
                <a:latin typeface="隶书" pitchFamily="49" charset="-122"/>
                <a:ea typeface="隶书" pitchFamily="49" charset="-122"/>
              </a:rPr>
              <a:t>谢谢</a:t>
            </a:r>
            <a:endParaRPr lang="zh-CN" altLang="en-US" sz="540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6091076"/>
          </a:xfrm>
        </p:spPr>
        <p:txBody>
          <a:bodyPr>
            <a:no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4.1.2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决策问题的三要素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构成一个决策问题必有如下三个基本要素：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状态集       ，其中每个元素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表示自然界（或社会）可能出现的一种状态，所有可能状态的全体组成状态集。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行动集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，其中每个元素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表示人对自然界（或社会）可能采取的一个行动，所有此种行动的全部就是行动集。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收益函数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Q(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,a)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。其中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可以是状态集  中任一个状态，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可以是行动集  中任一个行动，函数值           表示当自然界（或社会）处于状态  ，而人们选取行动  时所得到（经济上）的收益大小。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决策问题的三要素</a:t>
            </a:r>
            <a:endParaRPr lang="zh-CN" altLang="en-US" sz="40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071670" y="2357430"/>
          <a:ext cx="968380" cy="387352"/>
        </p:xfrm>
        <a:graphic>
          <a:graphicData uri="http://schemas.openxmlformats.org/presentationml/2006/ole">
            <p:oleObj spid="_x0000_s1026" name="Equation" r:id="rId3" imgW="507960" imgH="20304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000232" y="3500438"/>
          <a:ext cx="1113637" cy="387352"/>
        </p:xfrm>
        <a:graphic>
          <a:graphicData uri="http://schemas.openxmlformats.org/presentationml/2006/ole">
            <p:oleObj spid="_x0000_s1029" name="Equation" r:id="rId4" imgW="583920" imgH="20304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286512" y="4680936"/>
          <a:ext cx="296864" cy="319700"/>
        </p:xfrm>
        <a:graphic>
          <a:graphicData uri="http://schemas.openxmlformats.org/presentationml/2006/ole">
            <p:oleObj spid="_x0000_s1030" name="Equation" r:id="rId5" imgW="164880" imgH="17748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714612" y="5000636"/>
          <a:ext cx="428628" cy="293272"/>
        </p:xfrm>
        <a:graphic>
          <a:graphicData uri="http://schemas.openxmlformats.org/presentationml/2006/ole">
            <p:oleObj spid="_x0000_s1031" name="Equation" r:id="rId6" imgW="241200" imgH="164880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929322" y="5000636"/>
          <a:ext cx="1579156" cy="428628"/>
        </p:xfrm>
        <a:graphic>
          <a:graphicData uri="http://schemas.openxmlformats.org/presentationml/2006/ole">
            <p:oleObj spid="_x0000_s1032" name="Equation" r:id="rId7" imgW="888840" imgH="241200" progId="Equation.DSMT4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4357686" y="5350683"/>
          <a:ext cx="290514" cy="435771"/>
        </p:xfrm>
        <a:graphic>
          <a:graphicData uri="http://schemas.openxmlformats.org/presentationml/2006/ole">
            <p:oleObj spid="_x0000_s1033" name="Equation" r:id="rId8" imgW="152280" imgH="22860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7042251" y="5357826"/>
          <a:ext cx="315831" cy="428628"/>
        </p:xfrm>
        <a:graphic>
          <a:graphicData uri="http://schemas.openxmlformats.org/presentationml/2006/ole">
            <p:oleObj spid="_x0000_s1034" name="Equation" r:id="rId9" imgW="17748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决策问题的三要素</a:t>
            </a:r>
            <a:endParaRPr lang="zh-CN" altLang="en-US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429684" cy="3374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决策问题的三要素</a:t>
            </a:r>
            <a:endParaRPr lang="zh-CN" altLang="en-US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802883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6591142"/>
          </a:xfrm>
        </p:spPr>
        <p:txBody>
          <a:bodyPr>
            <a:noAutofit/>
          </a:bodyPr>
          <a:lstStyle/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定义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4.2.1</a:t>
            </a: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在给定的决策问题中，  中的行动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称为是容许的，假如在   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中不存在满足如下两个条件的行动  ，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1.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对所有的      ，有                ；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2.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至少有一个</a:t>
            </a:r>
            <a:r>
              <a:rPr lang="el-GR" altLang="zh-CN" sz="2300" dirty="0" smtClean="0">
                <a:latin typeface="宋体" pitchFamily="2" charset="-122"/>
                <a:ea typeface="宋体" pitchFamily="2" charset="-122"/>
              </a:rPr>
              <a:t>θ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，可使上述不等式严格成立。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假如这样的  存在的话，则称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是非容许的，假如二个行动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</a:t>
            </a:r>
          </a:p>
          <a:p>
            <a:pPr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和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的收益函数在  上处处相等，则称行动  与   是等价的。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决策准则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643306" y="1928802"/>
          <a:ext cx="433878" cy="296864"/>
        </p:xfrm>
        <a:graphic>
          <a:graphicData uri="http://schemas.openxmlformats.org/presentationml/2006/ole">
            <p:oleObj spid="_x0000_s4098" name="Equation" r:id="rId3" imgW="241200" imgH="164880" progId="Equation.DSMT4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281618" y="1921659"/>
          <a:ext cx="290514" cy="435771"/>
        </p:xfrm>
        <a:graphic>
          <a:graphicData uri="http://schemas.openxmlformats.org/presentationml/2006/ole">
            <p:oleObj spid="_x0000_s4099" name="Equation" r:id="rId4" imgW="152280" imgH="228600" progId="Equation.DSMT4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928662" y="2357430"/>
          <a:ext cx="433878" cy="296864"/>
        </p:xfrm>
        <a:graphic>
          <a:graphicData uri="http://schemas.openxmlformats.org/presentationml/2006/ole">
            <p:oleObj spid="_x0000_s4100" name="Equation" r:id="rId5" imgW="241200" imgH="164880" progId="Equation.DSMT4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5660240" y="2285992"/>
          <a:ext cx="340520" cy="471490"/>
        </p:xfrm>
        <a:graphic>
          <a:graphicData uri="http://schemas.openxmlformats.org/presentationml/2006/ole">
            <p:oleObj spid="_x0000_s4101" name="Equation" r:id="rId6" imgW="164880" imgH="228600" progId="Equation.DSMT4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500298" y="2714620"/>
          <a:ext cx="829587" cy="374652"/>
        </p:xfrm>
        <a:graphic>
          <a:graphicData uri="http://schemas.openxmlformats.org/presentationml/2006/ole">
            <p:oleObj spid="_x0000_s4102" name="Equation" r:id="rId7" imgW="393480" imgH="177480" progId="Equation.DSMT4">
              <p:embed/>
            </p:oleObj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3929058" y="2714620"/>
          <a:ext cx="2409838" cy="471490"/>
        </p:xfrm>
        <a:graphic>
          <a:graphicData uri="http://schemas.openxmlformats.org/presentationml/2006/ole">
            <p:oleObj spid="_x0000_s4103" name="Equation" r:id="rId8" imgW="1168200" imgH="228600" progId="Equation.DSMT4">
              <p:embed/>
            </p:oleObj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2357422" y="3929066"/>
          <a:ext cx="296864" cy="411042"/>
        </p:xfrm>
        <a:graphic>
          <a:graphicData uri="http://schemas.openxmlformats.org/presentationml/2006/ole">
            <p:oleObj spid="_x0000_s4104" name="Equation" r:id="rId9" imgW="164880" imgH="228600" progId="Equation.DSMT4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4643438" y="3929066"/>
          <a:ext cx="285752" cy="428628"/>
        </p:xfrm>
        <a:graphic>
          <a:graphicData uri="http://schemas.openxmlformats.org/presentationml/2006/ole">
            <p:oleObj spid="_x0000_s4105" name="Equation" r:id="rId10" imgW="152280" imgH="228600" progId="Equation.DSMT4">
              <p:embed/>
            </p:oleObj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928662" y="4286256"/>
          <a:ext cx="290514" cy="435771"/>
        </p:xfrm>
        <a:graphic>
          <a:graphicData uri="http://schemas.openxmlformats.org/presentationml/2006/ole">
            <p:oleObj spid="_x0000_s4106" name="Equation" r:id="rId11" imgW="152280" imgH="228600" progId="Equation.DSMT4">
              <p:embed/>
            </p:oleObj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1540648" y="4286256"/>
          <a:ext cx="316708" cy="438518"/>
        </p:xfrm>
        <a:graphic>
          <a:graphicData uri="http://schemas.openxmlformats.org/presentationml/2006/ole">
            <p:oleObj spid="_x0000_s4107" name="Equation" r:id="rId12" imgW="164880" imgH="228600" progId="Equation.DSMT4">
              <p:embed/>
            </p:oleObj>
          </a:graphicData>
        </a:graphic>
      </p:graphicFrame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3643306" y="4395184"/>
          <a:ext cx="296864" cy="319700"/>
        </p:xfrm>
        <a:graphic>
          <a:graphicData uri="http://schemas.openxmlformats.org/presentationml/2006/ole">
            <p:oleObj spid="_x0000_s4108" name="Equation" r:id="rId13" imgW="164880" imgH="177480" progId="Equation.DSMT4">
              <p:embed/>
            </p:oleObj>
          </a:graphicData>
        </a:graphic>
      </p:graphicFrame>
      <p:graphicFrame>
        <p:nvGraphicFramePr>
          <p:cNvPr id="4109" name="Object 13"/>
          <p:cNvGraphicFramePr>
            <a:graphicFrameLocks noChangeAspect="1"/>
          </p:cNvGraphicFramePr>
          <p:nvPr/>
        </p:nvGraphicFramePr>
        <p:xfrm>
          <a:off x="6858016" y="4286256"/>
          <a:ext cx="290514" cy="435771"/>
        </p:xfrm>
        <a:graphic>
          <a:graphicData uri="http://schemas.openxmlformats.org/presentationml/2006/ole">
            <p:oleObj spid="_x0000_s4109" name="Equation" r:id="rId14" imgW="152280" imgH="228600" progId="Equation.DSMT4">
              <p:embed/>
            </p:oleObj>
          </a:graphicData>
        </a:graphic>
      </p:graphicFrame>
      <p:graphicFrame>
        <p:nvGraphicFramePr>
          <p:cNvPr id="4110" name="Object 14"/>
          <p:cNvGraphicFramePr>
            <a:graphicFrameLocks noChangeAspect="1"/>
          </p:cNvGraphicFramePr>
          <p:nvPr/>
        </p:nvGraphicFramePr>
        <p:xfrm>
          <a:off x="7500958" y="4286256"/>
          <a:ext cx="348458" cy="482480"/>
        </p:xfrm>
        <a:graphic>
          <a:graphicData uri="http://schemas.openxmlformats.org/presentationml/2006/ole">
            <p:oleObj spid="_x0000_s4110" name="Equation" r:id="rId15" imgW="16488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悲观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准则，又称差中求好准则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悲观准则由下列二步组成：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第一步，对每一个行动选出最小的收益；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第二步，在所有选出的最小收益中选取最大值。此最大值对应的行动就是悲观准则下的最优行动。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决策准则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591010"/>
          </a:xfrm>
        </p:spPr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乐观准则，又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称好中求好准则</a:t>
            </a: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乐观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准则由下列两步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组成。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第一步，对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每一个行动选出量大的收益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值；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第二步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在所有选出的最大收益值中选取相对最大值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此最大值所对应的行动就是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在乐观准则下寻得的最优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行动。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 上述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两步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说明，乐观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准则就是设想最有利的状态发生情况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下，尽量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争取最多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的收益。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决策准则</a:t>
            </a:r>
            <a:endParaRPr lang="zh-CN" altLang="en-US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184</TotalTime>
  <Words>2186</Words>
  <Application>Microsoft Office PowerPoint</Application>
  <PresentationFormat>全屏显示(4:3)</PresentationFormat>
  <Paragraphs>108</Paragraphs>
  <Slides>38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1" baseType="lpstr">
      <vt:lpstr>聚合</vt:lpstr>
      <vt:lpstr>Equation</vt:lpstr>
      <vt:lpstr>MathType 6.0 Equation</vt:lpstr>
      <vt:lpstr>第四章 决策中的收益、损失与效用</vt:lpstr>
      <vt:lpstr>第四章 决策中的收益、损失与效用</vt:lpstr>
      <vt:lpstr>第一节 决策问题的三要素</vt:lpstr>
      <vt:lpstr>第一节 决策问题的三要素</vt:lpstr>
      <vt:lpstr>第一节 决策问题的三要素</vt:lpstr>
      <vt:lpstr>第一节 决策问题的三要素</vt:lpstr>
      <vt:lpstr>第二节 决策准则</vt:lpstr>
      <vt:lpstr>第二节 决策准则</vt:lpstr>
      <vt:lpstr>第二节 决策准则</vt:lpstr>
      <vt:lpstr>第二节 决策准则</vt:lpstr>
      <vt:lpstr>第二节 决策准则</vt:lpstr>
      <vt:lpstr>第三节 先验期望准则</vt:lpstr>
      <vt:lpstr>第三节 先验期望准则</vt:lpstr>
      <vt:lpstr>第三节 先验期望准则</vt:lpstr>
      <vt:lpstr>第四节 损失函数</vt:lpstr>
      <vt:lpstr>第四节 损失函数</vt:lpstr>
      <vt:lpstr>第四节 损失函数</vt:lpstr>
      <vt:lpstr>第四节 损失函数</vt:lpstr>
      <vt:lpstr>第四节 损失函数</vt:lpstr>
      <vt:lpstr>第四节 损失函数</vt:lpstr>
      <vt:lpstr>第五节 常用损失函数</vt:lpstr>
      <vt:lpstr>第五节 常用损失函数</vt:lpstr>
      <vt:lpstr>第五节 常用损失函数</vt:lpstr>
      <vt:lpstr>第五节 常用损失函数</vt:lpstr>
      <vt:lpstr>第五节 常用损失函数</vt:lpstr>
      <vt:lpstr>第五节 常用损失函数</vt:lpstr>
      <vt:lpstr>第五节 常用损失函数</vt:lpstr>
      <vt:lpstr>第六节 效用函数</vt:lpstr>
      <vt:lpstr>第六节 效用函数</vt:lpstr>
      <vt:lpstr>第六节 效用函数</vt:lpstr>
      <vt:lpstr>第六节 效用函数</vt:lpstr>
      <vt:lpstr>第六节 效用函数</vt:lpstr>
      <vt:lpstr>第六节 效用函数</vt:lpstr>
      <vt:lpstr>第六节 效用函数</vt:lpstr>
      <vt:lpstr>第六节 效用函数</vt:lpstr>
      <vt:lpstr>第六节 效用函数</vt:lpstr>
      <vt:lpstr>第六节 效用函数</vt:lpstr>
      <vt:lpstr>幻灯片 38</vt:lpstr>
    </vt:vector>
  </TitlesOfParts>
  <Company>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第四章 决策中的收益、损失与效用</dc:title>
  <dc:creator>USER</dc:creator>
  <cp:lastModifiedBy>USER</cp:lastModifiedBy>
  <cp:revision>88</cp:revision>
  <dcterms:created xsi:type="dcterms:W3CDTF">2014-07-14T08:02:08Z</dcterms:created>
  <dcterms:modified xsi:type="dcterms:W3CDTF">2014-07-15T03:09:31Z</dcterms:modified>
</cp:coreProperties>
</file>